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21" r:id="rId3"/>
    <p:sldId id="266" r:id="rId4"/>
    <p:sldId id="308" r:id="rId5"/>
    <p:sldId id="330" r:id="rId6"/>
    <p:sldId id="329" r:id="rId7"/>
    <p:sldId id="318" r:id="rId8"/>
    <p:sldId id="332" r:id="rId9"/>
    <p:sldId id="326" r:id="rId10"/>
    <p:sldId id="327" r:id="rId11"/>
    <p:sldId id="331" r:id="rId12"/>
    <p:sldId id="333" r:id="rId13"/>
    <p:sldId id="328" r:id="rId14"/>
    <p:sldId id="334" r:id="rId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508" autoAdjust="0"/>
  </p:normalViewPr>
  <p:slideViewPr>
    <p:cSldViewPr>
      <p:cViewPr varScale="1">
        <p:scale>
          <a:sx n="69" d="100"/>
          <a:sy n="69" d="100"/>
        </p:scale>
        <p:origin x="55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274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91636-0E88-44EB-94AC-CEE6734D08B3}" type="datetimeFigureOut">
              <a:rPr lang="en-US" smtClean="0"/>
              <a:pPr/>
              <a:t>7/17/2018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F8D3D-21FC-41DB-8717-56410480D77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1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ear" TargetMode="External"/><Relationship Id="rId13" Type="http://schemas.openxmlformats.org/officeDocument/2006/relationships/hyperlink" Target="https://en.wikipedia.org/wiki/Behavior" TargetMode="External"/><Relationship Id="rId18" Type="http://schemas.openxmlformats.org/officeDocument/2006/relationships/hyperlink" Target="https://en.wikipedia.org/wiki/Operant_conditioning" TargetMode="External"/><Relationship Id="rId3" Type="http://schemas.openxmlformats.org/officeDocument/2006/relationships/hyperlink" Target="https://en.wikipedia.org/wiki/Emotion" TargetMode="External"/><Relationship Id="rId7" Type="http://schemas.openxmlformats.org/officeDocument/2006/relationships/hyperlink" Target="https://en.wikipedia.org/wiki/Anger" TargetMode="External"/><Relationship Id="rId12" Type="http://schemas.openxmlformats.org/officeDocument/2006/relationships/hyperlink" Target="https://en.wikipedia.org/wiki/Affect_(psychology)" TargetMode="External"/><Relationship Id="rId17" Type="http://schemas.openxmlformats.org/officeDocument/2006/relationships/hyperlink" Target="https://en.wikipedia.org/wiki/Reward_system" TargetMode="External"/><Relationship Id="rId2" Type="http://schemas.openxmlformats.org/officeDocument/2006/relationships/slide" Target="../slides/slide3.xml"/><Relationship Id="rId16" Type="http://schemas.openxmlformats.org/officeDocument/2006/relationships/hyperlink" Target="https://en.wikipedia.org/wiki/Wikipedia:Citation_needed" TargetMode="External"/><Relationship Id="rId20" Type="http://schemas.openxmlformats.org/officeDocument/2006/relationships/hyperlink" Target="https://en.wikipedia.org/wiki/Converse_(logic)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alence_(psychology)" TargetMode="External"/><Relationship Id="rId11" Type="http://schemas.openxmlformats.org/officeDocument/2006/relationships/hyperlink" Target="https://en.wikipedia.org/wiki/Feeling" TargetMode="External"/><Relationship Id="rId5" Type="http://schemas.openxmlformats.org/officeDocument/2006/relationships/hyperlink" Target="https://en.wikipedia.org/wiki/Suffering" TargetMode="External"/><Relationship Id="rId15" Type="http://schemas.openxmlformats.org/officeDocument/2006/relationships/hyperlink" Target="https://en.wikipedia.org/wiki/Ambivalence" TargetMode="External"/><Relationship Id="rId10" Type="http://schemas.openxmlformats.org/officeDocument/2006/relationships/hyperlink" Target="https://en.wikipedia.org/wiki/Hedonic" TargetMode="External"/><Relationship Id="rId19" Type="http://schemas.openxmlformats.org/officeDocument/2006/relationships/hyperlink" Target="https://en.wikipedia.org/wiki/Positive_reinforcer" TargetMode="External"/><Relationship Id="rId4" Type="http://schemas.openxmlformats.org/officeDocument/2006/relationships/hyperlink" Target="https://en.wikipedia.org/wiki/Pleasure" TargetMode="External"/><Relationship Id="rId9" Type="http://schemas.openxmlformats.org/officeDocument/2006/relationships/hyperlink" Target="https://en.wikipedia.org/wiki/Joy" TargetMode="External"/><Relationship Id="rId14" Type="http://schemas.openxmlformats.org/officeDocument/2006/relationships/hyperlink" Target="https://en.wikipedia.org/wiki/Norm_(sociology)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F8D3D-21FC-41DB-8717-56410480D77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7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/>
              <a:t>Reward</a:t>
            </a:r>
            <a:r>
              <a:rPr lang="en-US" dirty="0" smtClean="0"/>
              <a:t> is the attractive and motivational property of a stimulus that induces appetitive behavior – also known as approach behavior – and </a:t>
            </a:r>
            <a:r>
              <a:rPr lang="en-US" dirty="0" err="1" smtClean="0"/>
              <a:t>consummatory</a:t>
            </a:r>
            <a:r>
              <a:rPr lang="en-US" dirty="0" smtClean="0"/>
              <a:t> behavior.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Valence</a:t>
            </a:r>
            <a:r>
              <a:rPr lang="en-US" dirty="0" smtClean="0"/>
              <a:t>, as used in psychology, especially in discussing </a:t>
            </a:r>
            <a:r>
              <a:rPr lang="en-US" dirty="0" smtClean="0">
                <a:hlinkClick r:id="rId3" tooltip="Emotion"/>
              </a:rPr>
              <a:t>emotions</a:t>
            </a:r>
            <a:r>
              <a:rPr lang="en-US" dirty="0" smtClean="0"/>
              <a:t>, means the intrinsic </a:t>
            </a:r>
            <a:r>
              <a:rPr lang="en-US" dirty="0" smtClean="0">
                <a:hlinkClick r:id="rId4" tooltip="Pleasure"/>
              </a:rPr>
              <a:t>attractiveness</a:t>
            </a:r>
            <a:r>
              <a:rPr lang="en-US" dirty="0" smtClean="0"/>
              <a:t>/"good"-</a:t>
            </a:r>
            <a:r>
              <a:rPr lang="en-US" dirty="0" err="1" smtClean="0"/>
              <a:t>ness</a:t>
            </a:r>
            <a:r>
              <a:rPr lang="en-US" dirty="0" smtClean="0"/>
              <a:t> (positive valence) or </a:t>
            </a:r>
            <a:r>
              <a:rPr lang="en-US" dirty="0" smtClean="0">
                <a:hlinkClick r:id="rId5" tooltip="Suffering"/>
              </a:rPr>
              <a:t>averseness</a:t>
            </a:r>
            <a:r>
              <a:rPr lang="en-US" dirty="0" smtClean="0"/>
              <a:t>/"bad"-</a:t>
            </a:r>
            <a:r>
              <a:rPr lang="en-US" dirty="0" err="1" smtClean="0"/>
              <a:t>ness</a:t>
            </a:r>
            <a:r>
              <a:rPr lang="en-US" dirty="0" smtClean="0"/>
              <a:t> (negative valence) of an event, object, or situation.</a:t>
            </a:r>
            <a:r>
              <a:rPr lang="en-US" baseline="30000" dirty="0" smtClean="0">
                <a:hlinkClick r:id="rId6"/>
              </a:rPr>
              <a:t>[1]</a:t>
            </a:r>
            <a:r>
              <a:rPr lang="en-US" dirty="0" smtClean="0"/>
              <a:t> The term is also used to characterize and categorize specific emotions. For example, the emotions popularly referred to as "negative", such as </a:t>
            </a:r>
            <a:r>
              <a:rPr lang="en-US" dirty="0" smtClean="0">
                <a:hlinkClick r:id="rId7" tooltip="Anger"/>
              </a:rPr>
              <a:t>anger</a:t>
            </a:r>
            <a:r>
              <a:rPr lang="en-US" dirty="0" smtClean="0"/>
              <a:t> and </a:t>
            </a:r>
            <a:r>
              <a:rPr lang="en-US" dirty="0" smtClean="0">
                <a:hlinkClick r:id="rId8" tooltip="Fear"/>
              </a:rPr>
              <a:t>fear</a:t>
            </a:r>
            <a:r>
              <a:rPr lang="en-US" dirty="0" smtClean="0"/>
              <a:t>, have "negative valence". </a:t>
            </a:r>
            <a:r>
              <a:rPr lang="en-US" dirty="0" smtClean="0">
                <a:hlinkClick r:id="rId9" tooltip="Joy"/>
              </a:rPr>
              <a:t>Joy</a:t>
            </a:r>
            <a:r>
              <a:rPr lang="en-US" dirty="0" smtClean="0"/>
              <a:t> has "positive valence". Positively </a:t>
            </a:r>
            <a:r>
              <a:rPr lang="en-US" dirty="0" err="1" smtClean="0"/>
              <a:t>valenced</a:t>
            </a:r>
            <a:r>
              <a:rPr lang="en-US" dirty="0" smtClean="0"/>
              <a:t> emotions are evoked by positively </a:t>
            </a:r>
            <a:r>
              <a:rPr lang="en-US" dirty="0" err="1" smtClean="0"/>
              <a:t>valenced</a:t>
            </a:r>
            <a:r>
              <a:rPr lang="en-US" dirty="0" smtClean="0"/>
              <a:t> events, objects, or situations. The term is also used to describe the </a:t>
            </a:r>
            <a:r>
              <a:rPr lang="en-US" dirty="0" smtClean="0">
                <a:hlinkClick r:id="rId10" tooltip="Hedonic"/>
              </a:rPr>
              <a:t>hedonic</a:t>
            </a:r>
            <a:r>
              <a:rPr lang="en-US" dirty="0" smtClean="0"/>
              <a:t> tone of </a:t>
            </a:r>
            <a:r>
              <a:rPr lang="en-US" dirty="0" smtClean="0">
                <a:hlinkClick r:id="rId11" tooltip="Feeling"/>
              </a:rPr>
              <a:t>feelings</a:t>
            </a:r>
            <a:r>
              <a:rPr lang="en-US" dirty="0" smtClean="0"/>
              <a:t>, </a:t>
            </a:r>
            <a:r>
              <a:rPr lang="en-US" dirty="0" smtClean="0">
                <a:hlinkClick r:id="rId12" tooltip="Affect (psychology)"/>
              </a:rPr>
              <a:t>affect</a:t>
            </a:r>
            <a:r>
              <a:rPr lang="en-US" dirty="0" smtClean="0"/>
              <a:t>, certain </a:t>
            </a:r>
            <a:r>
              <a:rPr lang="en-US" dirty="0" smtClean="0">
                <a:hlinkClick r:id="rId13" tooltip="Behavior"/>
              </a:rPr>
              <a:t>behaviors</a:t>
            </a:r>
            <a:r>
              <a:rPr lang="en-US" dirty="0" smtClean="0"/>
              <a:t> (for example, approach and avoidance), goal attainment or nonattainment, and conformity with or violation of </a:t>
            </a:r>
            <a:r>
              <a:rPr lang="en-US" dirty="0" smtClean="0">
                <a:hlinkClick r:id="rId14" tooltip="Norm (sociology)"/>
              </a:rPr>
              <a:t>norms</a:t>
            </a:r>
            <a:r>
              <a:rPr lang="en-US" dirty="0" smtClean="0"/>
              <a:t>. </a:t>
            </a:r>
            <a:r>
              <a:rPr lang="en-US" dirty="0" smtClean="0">
                <a:hlinkClick r:id="rId15" tooltip="Ambivalence"/>
              </a:rPr>
              <a:t>Ambivalence</a:t>
            </a:r>
            <a:r>
              <a:rPr lang="en-US" dirty="0" smtClean="0"/>
              <a:t> can be viewed as conflict between positive and negative valence-carriers.</a:t>
            </a:r>
            <a:r>
              <a:rPr lang="en-US" baseline="30000" dirty="0" smtClean="0"/>
              <a:t>[</a:t>
            </a:r>
            <a:r>
              <a:rPr lang="en-US" i="1" baseline="30000" dirty="0" smtClean="0">
                <a:hlinkClick r:id="rId16" tooltip="Wikipedia:Citation needed"/>
              </a:rPr>
              <a:t>citation needed</a:t>
            </a:r>
            <a:r>
              <a:rPr lang="en-US" baseline="30000" dirty="0" smtClean="0"/>
              <a:t>]</a:t>
            </a:r>
            <a:endParaRPr lang="en-US" dirty="0" smtClean="0"/>
          </a:p>
          <a:p>
            <a:endParaRPr lang="de-DE" dirty="0" smtClean="0"/>
          </a:p>
          <a:p>
            <a:r>
              <a:rPr lang="en-US" dirty="0" smtClean="0"/>
              <a:t>In its description of a </a:t>
            </a:r>
            <a:r>
              <a:rPr lang="en-US" b="1" dirty="0" smtClean="0"/>
              <a:t>rewarding stimulus</a:t>
            </a:r>
            <a:r>
              <a:rPr lang="en-US" dirty="0" smtClean="0"/>
              <a:t> (i.e., "a reward"), a review on reward neuroscience noted, "any stimulus, object, event, activity, or situation that has the potential to make us approach and consume it is by definition a reward."</a:t>
            </a:r>
            <a:r>
              <a:rPr lang="en-US" baseline="30000" dirty="0" smtClean="0">
                <a:hlinkClick r:id="rId17"/>
              </a:rPr>
              <a:t>[1]</a:t>
            </a:r>
            <a:r>
              <a:rPr lang="en-US" dirty="0" smtClean="0"/>
              <a:t> In </a:t>
            </a:r>
            <a:r>
              <a:rPr lang="en-US" dirty="0" smtClean="0">
                <a:hlinkClick r:id="rId18" tooltip="Operant conditioning"/>
              </a:rPr>
              <a:t>operant conditioning</a:t>
            </a:r>
            <a:r>
              <a:rPr lang="en-US" dirty="0" smtClean="0"/>
              <a:t>, rewarding stimuli function as </a:t>
            </a:r>
            <a:r>
              <a:rPr lang="en-US" dirty="0" smtClean="0">
                <a:hlinkClick r:id="rId19" tooltip="Positive reinforcer"/>
              </a:rPr>
              <a:t>positive </a:t>
            </a:r>
            <a:r>
              <a:rPr lang="en-US" dirty="0" err="1" smtClean="0">
                <a:hlinkClick r:id="rId19" tooltip="Positive reinforcer"/>
              </a:rPr>
              <a:t>reinforcers</a:t>
            </a:r>
            <a:r>
              <a:rPr lang="en-US" dirty="0" smtClean="0"/>
              <a:t>;</a:t>
            </a:r>
            <a:r>
              <a:rPr lang="en-US" baseline="30000" dirty="0" smtClean="0">
                <a:hlinkClick r:id="rId17"/>
              </a:rPr>
              <a:t>[1]</a:t>
            </a:r>
            <a:r>
              <a:rPr lang="en-US" dirty="0" smtClean="0"/>
              <a:t> however, the </a:t>
            </a:r>
            <a:r>
              <a:rPr lang="en-US" dirty="0" smtClean="0">
                <a:hlinkClick r:id="rId20" tooltip="Converse (logic)"/>
              </a:rPr>
              <a:t>converse statement</a:t>
            </a:r>
            <a:r>
              <a:rPr lang="en-US" dirty="0" smtClean="0"/>
              <a:t> also holds true: positive </a:t>
            </a:r>
            <a:r>
              <a:rPr lang="en-US" dirty="0" err="1" smtClean="0"/>
              <a:t>reinforcers</a:t>
            </a:r>
            <a:r>
              <a:rPr lang="en-US" dirty="0" smtClean="0"/>
              <a:t> are rewarding.</a:t>
            </a:r>
            <a:r>
              <a:rPr lang="en-US" baseline="30000" dirty="0" smtClean="0">
                <a:hlinkClick r:id="rId17"/>
              </a:rPr>
              <a:t>[1]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F8D3D-21FC-41DB-8717-56410480D77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F8D3D-21FC-41DB-8717-56410480D77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3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F8D3D-21FC-41DB-8717-56410480D77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3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F8D3D-21FC-41DB-8717-56410480D77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1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032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29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34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33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57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151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56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85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5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31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268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B896E-48FC-4071-9ABF-EC5ADBF5E5C7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7B1DC-5FBE-4548-8916-69B39037C2C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81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A50D42-C9CD-4801-B293-61D1F53EC57E}" type="datetimeFigureOut">
              <a:rPr lang="de-DE" smtClean="0"/>
              <a:pPr/>
              <a:t>17.07.2018</a:t>
            </a:fld>
            <a:endParaRPr lang="de-DE"/>
          </a:p>
        </p:txBody>
      </p:sp>
      <p:sp>
        <p:nvSpPr>
          <p:cNvPr id="28" name="Rectangle 16"/>
          <p:cNvSpPr txBox="1">
            <a:spLocks noChangeArrowheads="1"/>
          </p:cNvSpPr>
          <p:nvPr/>
        </p:nvSpPr>
        <p:spPr bwMode="auto">
          <a:xfrm>
            <a:off x="5273702" y="692150"/>
            <a:ext cx="3227388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lvl1pPr>
              <a:lnSpc>
                <a:spcPts val="1200"/>
              </a:lnSpc>
              <a:defRPr sz="12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Max Mustermann</a:t>
            </a:r>
            <a:br>
              <a:rPr kumimoji="0" lang="de-DE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Referat Kommunikation &amp; Marketing </a:t>
            </a:r>
            <a:b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Verwaltung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9" name="Group 27"/>
          <p:cNvGrpSpPr>
            <a:grpSpLocks/>
          </p:cNvGrpSpPr>
          <p:nvPr/>
        </p:nvGrpSpPr>
        <p:grpSpPr bwMode="auto">
          <a:xfrm>
            <a:off x="0" y="1"/>
            <a:ext cx="9144000" cy="6858000"/>
            <a:chOff x="0" y="0"/>
            <a:chExt cx="5760" cy="4320"/>
          </a:xfrm>
        </p:grpSpPr>
        <p:pic>
          <p:nvPicPr>
            <p:cNvPr id="30" name="Picture 2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3007"/>
              <a:ext cx="3065" cy="1313"/>
            </a:xfrm>
            <a:prstGeom prst="rect">
              <a:avLst/>
            </a:prstGeom>
            <a:noFill/>
          </p:spPr>
        </p:pic>
        <p:sp>
          <p:nvSpPr>
            <p:cNvPr id="31" name="Rectangle 15"/>
            <p:cNvSpPr>
              <a:spLocks noChangeArrowheads="1"/>
            </p:cNvSpPr>
            <p:nvPr/>
          </p:nvSpPr>
          <p:spPr bwMode="auto">
            <a:xfrm>
              <a:off x="2" y="0"/>
              <a:ext cx="5758" cy="288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/>
              <a:endParaRPr lang="de-DE"/>
            </a:p>
          </p:txBody>
        </p:sp>
      </p:grpSp>
      <p:sp>
        <p:nvSpPr>
          <p:cNvPr id="32" name="Rechteck 31"/>
          <p:cNvSpPr/>
          <p:nvPr/>
        </p:nvSpPr>
        <p:spPr>
          <a:xfrm>
            <a:off x="3143240" y="4572008"/>
            <a:ext cx="6000760" cy="928694"/>
          </a:xfrm>
          <a:prstGeom prst="rect">
            <a:avLst/>
          </a:prstGeom>
          <a:solidFill>
            <a:srgbClr val="4F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platzhalter 22"/>
          <p:cNvSpPr txBox="1">
            <a:spLocks/>
          </p:cNvSpPr>
          <p:nvPr/>
        </p:nvSpPr>
        <p:spPr>
          <a:xfrm>
            <a:off x="3071813" y="3212976"/>
            <a:ext cx="5892686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2800" kern="1200" baseline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 </a:t>
            </a:r>
          </a:p>
          <a:p>
            <a:endParaRPr lang="de-DE" dirty="0" smtClean="0"/>
          </a:p>
        </p:txBody>
      </p:sp>
      <p:sp>
        <p:nvSpPr>
          <p:cNvPr id="35" name="Textfeld 34"/>
          <p:cNvSpPr txBox="1"/>
          <p:nvPr/>
        </p:nvSpPr>
        <p:spPr>
          <a:xfrm>
            <a:off x="3071813" y="3713042"/>
            <a:ext cx="6072187" cy="16312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de-DE" sz="1600" baseline="0" dirty="0" smtClean="0">
              <a:latin typeface="Verdana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sz="1600" b="1" dirty="0" smtClean="0"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Christian </a:t>
            </a:r>
            <a:r>
              <a:rPr lang="de-DE" sz="1600" b="1" dirty="0" err="1" smtClean="0"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Rohrsen</a:t>
            </a:r>
            <a:r>
              <a:rPr lang="de-DE" sz="1600" b="1" baseline="0" dirty="0" smtClean="0">
                <a:latin typeface="Verdana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de-DE" sz="1600" b="0" dirty="0" smtClean="0">
              <a:latin typeface="Verdana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/>
            <a:r>
              <a:rPr lang="en-GB" b="1" kern="1200" dirty="0" smtClean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Institute of Zoology – </a:t>
            </a:r>
            <a:r>
              <a:rPr lang="en-GB" b="1" kern="1200" dirty="0" err="1" smtClean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Neurogenetics</a:t>
            </a:r>
            <a:endParaRPr lang="de-DE" b="1" kern="1200" dirty="0" smtClean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>
              <a:lnSpc>
                <a:spcPct val="150000"/>
              </a:lnSpc>
              <a:defRPr/>
            </a:pPr>
            <a:endParaRPr lang="de-DE" sz="1600" dirty="0">
              <a:latin typeface="Verdana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Textplatzhalter 22"/>
          <p:cNvSpPr txBox="1">
            <a:spLocks/>
          </p:cNvSpPr>
          <p:nvPr/>
        </p:nvSpPr>
        <p:spPr>
          <a:xfrm>
            <a:off x="3071842" y="2204863"/>
            <a:ext cx="5892646" cy="774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defRPr sz="2600" i="0" kern="1200" baseline="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chemeClr val="tx1"/>
                </a:solidFill>
              </a:rPr>
              <a:t>Estimating valence from self-stimulating paradigms</a:t>
            </a:r>
            <a:endParaRPr lang="de-DE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3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2561557" y="692696"/>
            <a:ext cx="6396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/>
              <a:t>Principal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Component</a:t>
            </a:r>
            <a:r>
              <a:rPr lang="de-DE" sz="2400" b="1" dirty="0" smtClean="0"/>
              <a:t> Analysis: </a:t>
            </a:r>
            <a:r>
              <a:rPr lang="de-DE" sz="2400" b="1" dirty="0" err="1" smtClean="0"/>
              <a:t>using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correlations</a:t>
            </a:r>
            <a:endParaRPr lang="de-DE" sz="2400" b="1" dirty="0" smtClean="0"/>
          </a:p>
          <a:p>
            <a:r>
              <a:rPr lang="de-DE" sz="2400" b="1" dirty="0" err="1" smtClean="0"/>
              <a:t>for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reducing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dimensions</a:t>
            </a:r>
            <a:endParaRPr lang="de-DE" sz="2400" b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24" y="1772816"/>
            <a:ext cx="2996952" cy="299695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73614"/>
            <a:ext cx="4288530" cy="3084732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6588224" y="4869160"/>
            <a:ext cx="936104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4823700" y="3645024"/>
            <a:ext cx="1332476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955196" y="4425088"/>
            <a:ext cx="849052" cy="588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5292080" y="263691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PC1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6367831" y="291075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PC2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7491192" y="278931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PC3</a:t>
            </a:r>
            <a:endParaRPr lang="de-DE" dirty="0"/>
          </a:p>
        </p:txBody>
      </p:sp>
      <p:sp>
        <p:nvSpPr>
          <p:cNvPr id="17" name="Pfeil nach oben 16"/>
          <p:cNvSpPr/>
          <p:nvPr/>
        </p:nvSpPr>
        <p:spPr>
          <a:xfrm>
            <a:off x="5353192" y="2948759"/>
            <a:ext cx="397055" cy="638780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oben 17"/>
          <p:cNvSpPr/>
          <p:nvPr/>
        </p:nvSpPr>
        <p:spPr>
          <a:xfrm>
            <a:off x="6430046" y="3248196"/>
            <a:ext cx="397055" cy="972891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oben 18"/>
          <p:cNvSpPr/>
          <p:nvPr/>
        </p:nvSpPr>
        <p:spPr>
          <a:xfrm rot="811622">
            <a:off x="7287672" y="3212976"/>
            <a:ext cx="397055" cy="1598699"/>
          </a:xfrm>
          <a:prstGeom prst="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8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411760" y="567581"/>
            <a:ext cx="596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Expression </a:t>
            </a:r>
            <a:r>
              <a:rPr lang="de-DE" sz="2400" b="1" dirty="0" err="1" smtClean="0"/>
              <a:t>correlations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to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reduce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dimensions</a:t>
            </a:r>
            <a:endParaRPr lang="de-DE" sz="2400" b="1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500" y="2172890"/>
            <a:ext cx="5103009" cy="468511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154921"/>
            <a:ext cx="1006797" cy="101491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209734"/>
            <a:ext cx="1022080" cy="102208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4067944" y="2276872"/>
            <a:ext cx="432048" cy="3684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01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6" y="5352203"/>
            <a:ext cx="6315956" cy="476316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843808" y="605668"/>
            <a:ext cx="3686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/>
              <a:t>Generalized</a:t>
            </a:r>
            <a:r>
              <a:rPr lang="de-DE" sz="2400" b="1" dirty="0" smtClean="0"/>
              <a:t> additive </a:t>
            </a:r>
            <a:r>
              <a:rPr lang="de-DE" sz="2400" b="1" dirty="0" err="1" smtClean="0"/>
              <a:t>model</a:t>
            </a:r>
            <a:endParaRPr lang="de-DE" sz="2400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51" y="1844824"/>
            <a:ext cx="1467055" cy="46679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78" y="1359940"/>
            <a:ext cx="519608" cy="51960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22" y="1287932"/>
            <a:ext cx="594056" cy="59884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365359" y="470311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PI (TH-G4)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 rot="16200000">
            <a:off x="543694" y="3834570"/>
            <a:ext cx="288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Expression </a:t>
            </a:r>
            <a:r>
              <a:rPr lang="de-DE" dirty="0" err="1" smtClean="0"/>
              <a:t>level</a:t>
            </a:r>
            <a:r>
              <a:rPr lang="de-DE" dirty="0" smtClean="0"/>
              <a:t> at </a:t>
            </a:r>
            <a:r>
              <a:rPr lang="el-GR" dirty="0" smtClean="0"/>
              <a:t>α</a:t>
            </a:r>
            <a:r>
              <a:rPr lang="de-DE" dirty="0" smtClean="0"/>
              <a:t>2(PPL1)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2684038" y="151744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TH-G4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 rot="16200000">
            <a:off x="2502628" y="3883789"/>
            <a:ext cx="277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Expression </a:t>
            </a:r>
            <a:r>
              <a:rPr lang="de-DE" dirty="0" err="1" smtClean="0"/>
              <a:t>level</a:t>
            </a:r>
            <a:r>
              <a:rPr lang="de-DE" dirty="0" smtClean="0"/>
              <a:t> at </a:t>
            </a:r>
            <a:r>
              <a:rPr lang="de-DE" dirty="0" err="1" smtClean="0"/>
              <a:t>cluster</a:t>
            </a:r>
            <a:r>
              <a:rPr lang="de-DE" dirty="0" smtClean="0"/>
              <a:t> p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485405" y="5410089"/>
            <a:ext cx="358403" cy="3455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bgerundetes Rechteck 21"/>
          <p:cNvSpPr/>
          <p:nvPr/>
        </p:nvSpPr>
        <p:spPr>
          <a:xfrm>
            <a:off x="4388060" y="5417563"/>
            <a:ext cx="399964" cy="3455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 rot="16200000">
            <a:off x="1324948" y="3890362"/>
            <a:ext cx="271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PI </a:t>
            </a:r>
            <a:r>
              <a:rPr lang="de-DE" dirty="0" err="1" smtClean="0">
                <a:solidFill>
                  <a:srgbClr val="FF0000"/>
                </a:solidFill>
              </a:rPr>
              <a:t>contribution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of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el-GR" dirty="0" smtClean="0">
                <a:solidFill>
                  <a:srgbClr val="FF0000"/>
                </a:solidFill>
              </a:rPr>
              <a:t>α</a:t>
            </a:r>
            <a:r>
              <a:rPr lang="de-DE" dirty="0" smtClean="0">
                <a:solidFill>
                  <a:srgbClr val="FF0000"/>
                </a:solidFill>
              </a:rPr>
              <a:t>2(PPL1)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 rot="16200000">
            <a:off x="3232199" y="3903921"/>
            <a:ext cx="268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PI </a:t>
            </a:r>
            <a:r>
              <a:rPr lang="de-DE" dirty="0" err="1" smtClean="0">
                <a:solidFill>
                  <a:srgbClr val="FF0000"/>
                </a:solidFill>
              </a:rPr>
              <a:t>contribution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of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cluster</a:t>
            </a:r>
            <a:r>
              <a:rPr lang="de-DE" dirty="0" smtClean="0">
                <a:solidFill>
                  <a:srgbClr val="FF0000"/>
                </a:solidFill>
              </a:rPr>
              <a:t> p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63" y="3420061"/>
            <a:ext cx="3967718" cy="614009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5643451" y="3128263"/>
            <a:ext cx="294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Optimization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least </a:t>
            </a:r>
            <a:r>
              <a:rPr lang="de-DE" dirty="0" err="1" smtClean="0"/>
              <a:t>squares</a:t>
            </a:r>
            <a:endParaRPr lang="de-DE" dirty="0"/>
          </a:p>
        </p:txBody>
      </p:sp>
      <p:sp>
        <p:nvSpPr>
          <p:cNvPr id="12" name="Pfeil nach oben 11"/>
          <p:cNvSpPr/>
          <p:nvPr/>
        </p:nvSpPr>
        <p:spPr>
          <a:xfrm>
            <a:off x="2168563" y="5785029"/>
            <a:ext cx="216024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1025698" y="6217077"/>
            <a:ext cx="418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Nonlinearities</a:t>
            </a:r>
            <a:r>
              <a:rPr lang="de-DE" dirty="0" smtClean="0"/>
              <a:t>: </a:t>
            </a:r>
            <a:r>
              <a:rPr lang="de-DE" dirty="0" err="1" smtClean="0"/>
              <a:t>splines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GAMs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33" y="5558525"/>
            <a:ext cx="1426468" cy="1426468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1960743" y="2609870"/>
            <a:ext cx="4854634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de-DE" sz="2400" dirty="0" err="1" smtClean="0"/>
              <a:t>Contribution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behavioral</a:t>
            </a:r>
            <a:r>
              <a:rPr lang="de-DE" sz="2400" dirty="0" smtClean="0"/>
              <a:t> </a:t>
            </a:r>
            <a:r>
              <a:rPr lang="de-DE" sz="2400" dirty="0" err="1" smtClean="0"/>
              <a:t>scores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not </a:t>
            </a:r>
            <a:r>
              <a:rPr lang="de-DE" sz="2400" dirty="0" err="1" smtClean="0"/>
              <a:t>anymore</a:t>
            </a:r>
            <a:r>
              <a:rPr lang="de-DE" sz="2400" dirty="0"/>
              <a:t> </a:t>
            </a:r>
            <a:r>
              <a:rPr lang="de-DE" sz="2400" dirty="0" smtClean="0"/>
              <a:t>proportional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expression</a:t>
            </a:r>
            <a:r>
              <a:rPr lang="de-DE" sz="2400" dirty="0" smtClean="0"/>
              <a:t> </a:t>
            </a:r>
            <a:r>
              <a:rPr lang="de-DE" sz="2400" dirty="0" err="1" smtClean="0"/>
              <a:t>level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7006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061"/>
            <a:ext cx="9144000" cy="167205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843808" y="605668"/>
            <a:ext cx="2498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/>
              <a:t>Bayesian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statistics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20172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2843808" y="605668"/>
            <a:ext cx="2973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Monte Carlo </a:t>
            </a:r>
            <a:r>
              <a:rPr lang="de-DE" sz="2400" b="1" dirty="0" err="1" smtClean="0"/>
              <a:t>methods</a:t>
            </a:r>
            <a:endParaRPr lang="de-DE" sz="2400" b="1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5663"/>
            <a:ext cx="9144000" cy="4645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221088"/>
            <a:ext cx="7411484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8"/>
          <p:cNvSpPr>
            <a:spLocks noChangeAspect="1" noChangeArrowheads="1"/>
          </p:cNvSpPr>
          <p:nvPr/>
        </p:nvSpPr>
        <p:spPr bwMode="auto">
          <a:xfrm>
            <a:off x="4419600" y="0"/>
            <a:ext cx="4724400" cy="306388"/>
          </a:xfrm>
          <a:prstGeom prst="rect">
            <a:avLst/>
          </a:prstGeom>
          <a:solidFill>
            <a:srgbClr val="4FB8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3075" name="Rectangle 9"/>
          <p:cNvSpPr>
            <a:spLocks noChangeAspect="1" noChangeArrowheads="1"/>
          </p:cNvSpPr>
          <p:nvPr/>
        </p:nvSpPr>
        <p:spPr bwMode="auto">
          <a:xfrm>
            <a:off x="1371600" y="0"/>
            <a:ext cx="3124200" cy="306388"/>
          </a:xfrm>
          <a:prstGeom prst="rect">
            <a:avLst/>
          </a:prstGeom>
          <a:solidFill>
            <a:srgbClr val="8E8E8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3076" name="Rectangle 10"/>
          <p:cNvSpPr>
            <a:spLocks noChangeAspect="1" noChangeArrowheads="1"/>
          </p:cNvSpPr>
          <p:nvPr/>
        </p:nvSpPr>
        <p:spPr bwMode="auto">
          <a:xfrm>
            <a:off x="4419600" y="0"/>
            <a:ext cx="4724400" cy="306388"/>
          </a:xfrm>
          <a:prstGeom prst="rect">
            <a:avLst/>
          </a:prstGeom>
          <a:solidFill>
            <a:srgbClr val="4FB8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de-DE" altLang="de-DE"/>
          </a:p>
        </p:txBody>
      </p:sp>
      <p:sp>
        <p:nvSpPr>
          <p:cNvPr id="3077" name="Rectangle 11"/>
          <p:cNvSpPr>
            <a:spLocks noChangeAspect="1" noChangeArrowheads="1"/>
          </p:cNvSpPr>
          <p:nvPr/>
        </p:nvSpPr>
        <p:spPr bwMode="auto">
          <a:xfrm>
            <a:off x="1371600" y="0"/>
            <a:ext cx="3124200" cy="306388"/>
          </a:xfrm>
          <a:prstGeom prst="rect">
            <a:avLst/>
          </a:prstGeom>
          <a:solidFill>
            <a:srgbClr val="8E8E8D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de-DE" altLang="de-DE"/>
          </a:p>
        </p:txBody>
      </p:sp>
      <p:pic>
        <p:nvPicPr>
          <p:cNvPr id="3078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6513"/>
            <a:ext cx="1219200" cy="87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Dopaminergic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neurons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projecting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MB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0A164-2946-4313-AAD9-09E7242AF8F7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2" name="DA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9712" y="1706994"/>
            <a:ext cx="5324078" cy="43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5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04864"/>
            <a:ext cx="3672408" cy="41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el 1"/>
          <p:cNvSpPr txBox="1">
            <a:spLocks/>
          </p:cNvSpPr>
          <p:nvPr/>
        </p:nvSpPr>
        <p:spPr>
          <a:xfrm>
            <a:off x="1619672" y="44269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Dopaminergic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neurons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projecting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MB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12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2483768" y="729319"/>
            <a:ext cx="6552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/>
              <a:t>Is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dopamine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reinforcing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operantly</a:t>
            </a:r>
            <a:r>
              <a:rPr lang="de-DE" sz="2400" b="1" dirty="0" smtClean="0"/>
              <a:t> so </a:t>
            </a:r>
            <a:r>
              <a:rPr lang="de-DE" sz="2400" b="1" dirty="0" err="1" smtClean="0"/>
              <a:t>as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it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rewards</a:t>
            </a:r>
            <a:endParaRPr lang="de-DE" sz="2400" b="1" dirty="0" smtClean="0"/>
          </a:p>
          <a:p>
            <a:r>
              <a:rPr lang="de-DE" sz="2400" b="1" dirty="0" smtClean="0"/>
              <a:t>in </a:t>
            </a:r>
            <a:r>
              <a:rPr lang="de-DE" sz="2400" b="1" dirty="0" err="1" smtClean="0"/>
              <a:t>classical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paradigms</a:t>
            </a:r>
            <a:r>
              <a:rPr lang="de-DE" sz="2400" b="1" dirty="0" smtClean="0"/>
              <a:t>?</a:t>
            </a:r>
            <a:endParaRPr lang="de-DE" sz="2400" b="1" i="1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429"/>
            <a:ext cx="9144000" cy="30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5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2468111" y="558021"/>
            <a:ext cx="6355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Split-G4s </a:t>
            </a:r>
            <a:r>
              <a:rPr lang="de-DE" sz="2400" b="1" dirty="0" err="1" smtClean="0"/>
              <a:t>to</a:t>
            </a:r>
            <a:r>
              <a:rPr lang="de-DE" sz="2400" b="1" dirty="0" smtClean="0"/>
              <a:t> express </a:t>
            </a:r>
            <a:r>
              <a:rPr lang="de-DE" sz="2400" b="1" dirty="0" err="1" smtClean="0"/>
              <a:t>specifically</a:t>
            </a:r>
            <a:r>
              <a:rPr lang="de-DE" sz="2400" b="1" dirty="0" smtClean="0"/>
              <a:t> in </a:t>
            </a:r>
            <a:r>
              <a:rPr lang="de-DE" sz="2400" b="1" dirty="0" err="1" smtClean="0"/>
              <a:t>dopaminergic</a:t>
            </a:r>
            <a:r>
              <a:rPr lang="de-DE" sz="2400" b="1" dirty="0" smtClean="0"/>
              <a:t> </a:t>
            </a:r>
          </a:p>
          <a:p>
            <a:r>
              <a:rPr lang="de-DE" sz="2400" b="1" dirty="0" err="1" smtClean="0"/>
              <a:t>neurons</a:t>
            </a:r>
            <a:endParaRPr lang="de-DE" sz="2400" b="1" i="1" dirty="0"/>
          </a:p>
        </p:txBody>
      </p:sp>
      <p:pic>
        <p:nvPicPr>
          <p:cNvPr id="8" name="MB025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27984" y="2026568"/>
            <a:ext cx="4395713" cy="4395713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" y="2134780"/>
            <a:ext cx="4176018" cy="417601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769791" y="1657236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MB025B-G4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36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9" name="Textfeld 8"/>
          <p:cNvSpPr txBox="1"/>
          <p:nvPr/>
        </p:nvSpPr>
        <p:spPr>
          <a:xfrm>
            <a:off x="2483768" y="729319"/>
            <a:ext cx="3517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/>
              <a:t>Behavioral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measurements</a:t>
            </a:r>
            <a:endParaRPr lang="de-DE" sz="2400" b="1" i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3" y="1556792"/>
            <a:ext cx="2016224" cy="203248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7" y="2873886"/>
            <a:ext cx="6660233" cy="34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1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843808" y="605668"/>
            <a:ext cx="4132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/>
              <a:t>Scores</a:t>
            </a:r>
            <a:r>
              <a:rPr lang="de-DE" sz="2400" b="1" dirty="0" smtClean="0"/>
              <a:t>-expression </a:t>
            </a:r>
            <a:r>
              <a:rPr lang="de-DE" sz="2400" b="1" dirty="0" err="1" smtClean="0"/>
              <a:t>correlations</a:t>
            </a:r>
            <a:endParaRPr lang="de-DE" sz="2400" b="1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500" y="2172890"/>
            <a:ext cx="5103009" cy="468511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154921"/>
            <a:ext cx="1006797" cy="1014916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209734"/>
            <a:ext cx="1022080" cy="102208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1467055" cy="46679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3" y="2852936"/>
            <a:ext cx="519608" cy="51960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" y="2780928"/>
            <a:ext cx="594056" cy="59884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171"/>
            <a:ext cx="4427984" cy="2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843808" y="605668"/>
            <a:ext cx="2696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 smtClean="0"/>
              <a:t>Estimating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valences</a:t>
            </a:r>
            <a:endParaRPr lang="de-DE" sz="2400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51" y="1844824"/>
            <a:ext cx="1467055" cy="46679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78" y="1359940"/>
            <a:ext cx="519608" cy="51960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22" y="1287932"/>
            <a:ext cx="594056" cy="59884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6" y="5327494"/>
            <a:ext cx="7404187" cy="4659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365359" y="470311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PI (TH-G4)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 rot="16200000">
            <a:off x="716520" y="3816621"/>
            <a:ext cx="288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Expression </a:t>
            </a:r>
            <a:r>
              <a:rPr lang="de-DE" dirty="0" err="1" smtClean="0"/>
              <a:t>level</a:t>
            </a:r>
            <a:r>
              <a:rPr lang="de-DE" dirty="0" smtClean="0"/>
              <a:t> at </a:t>
            </a:r>
            <a:r>
              <a:rPr lang="el-GR" dirty="0" smtClean="0"/>
              <a:t>α</a:t>
            </a:r>
            <a:r>
              <a:rPr lang="de-DE" dirty="0" smtClean="0"/>
              <a:t>2(PPL1)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2684038" y="151744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TH-G4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 rot="16200000">
            <a:off x="2286843" y="3816621"/>
            <a:ext cx="277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Expression </a:t>
            </a:r>
            <a:r>
              <a:rPr lang="de-DE" dirty="0" err="1" smtClean="0"/>
              <a:t>level</a:t>
            </a:r>
            <a:r>
              <a:rPr lang="de-DE" dirty="0" smtClean="0"/>
              <a:t> at </a:t>
            </a:r>
            <a:r>
              <a:rPr lang="de-DE" dirty="0" err="1" smtClean="0"/>
              <a:t>cluster</a:t>
            </a:r>
            <a:r>
              <a:rPr lang="de-DE" dirty="0" smtClean="0"/>
              <a:t> p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2339631" y="5362126"/>
            <a:ext cx="358403" cy="3455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bgerundetes Rechteck 21"/>
          <p:cNvSpPr/>
          <p:nvPr/>
        </p:nvSpPr>
        <p:spPr>
          <a:xfrm>
            <a:off x="3819716" y="5362126"/>
            <a:ext cx="358403" cy="3455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 rot="16200000">
            <a:off x="1200900" y="3856506"/>
            <a:ext cx="271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PI </a:t>
            </a:r>
            <a:r>
              <a:rPr lang="de-DE" dirty="0" err="1" smtClean="0">
                <a:solidFill>
                  <a:srgbClr val="FF0000"/>
                </a:solidFill>
              </a:rPr>
              <a:t>contribution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of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el-GR" dirty="0" smtClean="0">
                <a:solidFill>
                  <a:srgbClr val="FF0000"/>
                </a:solidFill>
              </a:rPr>
              <a:t>α</a:t>
            </a:r>
            <a:r>
              <a:rPr lang="de-DE" dirty="0" smtClean="0">
                <a:solidFill>
                  <a:srgbClr val="FF0000"/>
                </a:solidFill>
              </a:rPr>
              <a:t>2(PPL1)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 rot="16200000">
            <a:off x="2693683" y="3846757"/>
            <a:ext cx="268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PI </a:t>
            </a:r>
            <a:r>
              <a:rPr lang="de-DE" dirty="0" err="1" smtClean="0">
                <a:solidFill>
                  <a:srgbClr val="FF0000"/>
                </a:solidFill>
              </a:rPr>
              <a:t>contribution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of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cluster</a:t>
            </a:r>
            <a:r>
              <a:rPr lang="de-DE" dirty="0" smtClean="0">
                <a:solidFill>
                  <a:srgbClr val="FF0000"/>
                </a:solidFill>
              </a:rPr>
              <a:t> p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107950" y="0"/>
            <a:ext cx="9036051" cy="1274763"/>
            <a:chOff x="107950" y="0"/>
            <a:chExt cx="9036051" cy="1274763"/>
          </a:xfrm>
        </p:grpSpPr>
        <p:pic>
          <p:nvPicPr>
            <p:cNvPr id="3" name="Picture 18" descr="Bild3_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950" y="115888"/>
              <a:ext cx="2444750" cy="1158875"/>
            </a:xfrm>
            <a:prstGeom prst="rect">
              <a:avLst/>
            </a:prstGeom>
            <a:noFill/>
          </p:spPr>
        </p:pic>
        <p:sp>
          <p:nvSpPr>
            <p:cNvPr id="4" name="Rectangle 10"/>
            <p:cNvSpPr>
              <a:spLocks noChangeAspect="1" noChangeArrowheads="1"/>
            </p:cNvSpPr>
            <p:nvPr/>
          </p:nvSpPr>
          <p:spPr bwMode="auto">
            <a:xfrm>
              <a:off x="1331913" y="0"/>
              <a:ext cx="3906044" cy="4619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" name="Rectangle 11"/>
            <p:cNvSpPr>
              <a:spLocks noChangeAspect="1" noChangeArrowheads="1"/>
            </p:cNvSpPr>
            <p:nvPr/>
          </p:nvSpPr>
          <p:spPr bwMode="auto">
            <a:xfrm>
              <a:off x="5237957" y="0"/>
              <a:ext cx="3906044" cy="461963"/>
            </a:xfrm>
            <a:prstGeom prst="rect">
              <a:avLst/>
            </a:prstGeom>
            <a:solidFill>
              <a:srgbClr val="4FB8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7" name="Textfeld 6"/>
          <p:cNvSpPr txBox="1"/>
          <p:nvPr/>
        </p:nvSpPr>
        <p:spPr>
          <a:xfrm>
            <a:off x="2806244" y="810045"/>
            <a:ext cx="4960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Clusters </a:t>
            </a:r>
            <a:r>
              <a:rPr lang="de-DE" sz="2400" b="1" dirty="0" err="1" smtClean="0"/>
              <a:t>are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often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expressed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together</a:t>
            </a:r>
            <a:endParaRPr lang="de-DE" sz="2400" b="1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76" y="1584621"/>
            <a:ext cx="6716014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Bildschirmpräsentation (4:3)</PresentationFormat>
  <Paragraphs>53</Paragraphs>
  <Slides>14</Slides>
  <Notes>5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Verdana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Katrin</dc:creator>
  <cp:lastModifiedBy>Rechenzentrum</cp:lastModifiedBy>
  <cp:revision>185</cp:revision>
  <dcterms:created xsi:type="dcterms:W3CDTF">2016-02-04T14:28:49Z</dcterms:created>
  <dcterms:modified xsi:type="dcterms:W3CDTF">2018-07-17T12:32:41Z</dcterms:modified>
</cp:coreProperties>
</file>